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2.xml" ContentType="application/vnd.openxmlformats-officedocument.them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ppt/media/image3.png" ContentType="image/pn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5444CDD-75D1-4475-BCB3-996D2FB83209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B4867C7-563C-472A-8C01-7E4F98EF6AD9}" type="slidenum">
              <a:rPr b="0" lang="ru-RU" sz="1200" spc="-1" strike="noStrike">
                <a:solidFill>
                  <a:schemeClr val="dk1"/>
                </a:solidFill>
                <a:latin typeface="+mn-lt"/>
                <a:ea typeface="+mn-ea"/>
              </a:rPr>
              <a:t>1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E1798D8-CC6F-4B97-9700-E3BFED02AA33}" type="slidenum">
              <a:rPr b="0" lang="ru-RU" sz="1200" spc="-1" strike="noStrike">
                <a:solidFill>
                  <a:schemeClr val="dk1"/>
                </a:solidFill>
                <a:latin typeface="+mn-lt"/>
                <a:ea typeface="+mn-ea"/>
              </a:rPr>
              <a:t>2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6DF242-87F8-4622-B78A-8C27A9D1BD9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958276-5BBC-4AA4-9C83-B6639362C1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670E6B-7F65-4657-927F-7E7BED3FBB0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1ECEA8-0F5B-46DD-BB07-B5D69CAE4E5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90F6A9-9584-49F1-9D8B-E393FDF8D12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E5C630-FDAA-41A9-88C4-39322CC02F9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C22B89-7D8D-4111-88A7-5ED51B519B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BF1663-3E74-48D8-B956-10C1242CC9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57DEDB-5E2B-4CE4-A513-939BB7D0A9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E66071-7275-490E-9ADE-0330C7362F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4E96EF-5114-49AB-A04A-A0A12A1366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767021-4C2E-4AA4-B701-A462DB4A05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002BFF0-3EFF-4B7F-98ED-ED53DAC4109F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13"/>
          <p:cNvSpPr/>
          <p:nvPr/>
        </p:nvSpPr>
        <p:spPr>
          <a:xfrm>
            <a:off x="3143160" y="357120"/>
            <a:ext cx="249984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8" name="TextBox 16"/>
          <p:cNvSpPr/>
          <p:nvPr/>
        </p:nvSpPr>
        <p:spPr>
          <a:xfrm>
            <a:off x="571320" y="3500280"/>
            <a:ext cx="271440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 useBgFill="1">
        <p:nvSpPr>
          <p:cNvPr id="49" name="Прямоугольник 12"/>
          <p:cNvSpPr/>
          <p:nvPr/>
        </p:nvSpPr>
        <p:spPr>
          <a:xfrm>
            <a:off x="6254640" y="855000"/>
            <a:ext cx="2714400" cy="4409640"/>
          </a:xfrm>
          <a:prstGeom prst="rect">
            <a:avLst/>
          </a:prstGeom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400" spc="-1" strike="noStrike">
                <a:solidFill>
                  <a:schemeClr val="accent2">
                    <a:lumMod val="50000"/>
                  </a:schemeClr>
                </a:solidFill>
                <a:latin typeface="Arial"/>
              </a:rPr>
              <a:t>П А М Я Т К А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spcAft>
                <a:spcPts val="1001"/>
              </a:spcAft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600" spc="-1" strike="noStrike">
                <a:solidFill>
                  <a:srgbClr val="ff0000"/>
                </a:solidFill>
                <a:latin typeface="Arial"/>
              </a:rPr>
              <a:t>Правила поведения населения при объявлении эвакуации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spcAft>
                <a:spcPts val="1001"/>
              </a:spcAft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spcAft>
                <a:spcPts val="1001"/>
              </a:spcAft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spcAft>
                <a:spcPts val="1001"/>
              </a:spcAf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spcAft>
                <a:spcPts val="1001"/>
              </a:spcAft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TextBox 15"/>
          <p:cNvSpPr/>
          <p:nvPr/>
        </p:nvSpPr>
        <p:spPr>
          <a:xfrm>
            <a:off x="3286080" y="214200"/>
            <a:ext cx="2714400" cy="454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Arial"/>
              </a:rPr>
              <a:t>В случае наводнения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эвакуация проводится при угрозе или в случае разрушения дамб, а также   повышения уровня воды в паводок в реках и других водоемах двумя способами: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- заблаговременно (планомерно);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- экстренно (при прорыве дамб).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  </a:t>
            </a:r>
            <a:r>
              <a:rPr b="0" i="1" lang="ru-RU" sz="1000" spc="-1" strike="noStrike">
                <a:solidFill>
                  <a:schemeClr val="dk1"/>
                </a:solidFill>
                <a:latin typeface="Arial"/>
              </a:rPr>
              <a:t>При реальной угрозе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затопления части территории, которое может возникнуть при подъеме уровня воды в реке  до критического уровня, администрацией издается распоряжение «Об организации выполнения противопаводковых мероприятий». В соответствии с этим распоряжением развертываются СЭПы, к которым подается автотранспорт для вывоза населения в безопасную зону. Такая эвакуация проводится при достаточном времени упреждения.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При небольшом  периоде упреждения эвакуация проводится в один или два этапа. Во втором случае население вывозится (выводится) на промежуточный пункт эвакуации (ППЭ) на границе зоны катастрофического затопления (наводнения), а потом доставляется в места временного размещения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</a:rPr>
              <a:t>  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Box 18"/>
          <p:cNvSpPr/>
          <p:nvPr/>
        </p:nvSpPr>
        <p:spPr>
          <a:xfrm>
            <a:off x="214200" y="214200"/>
            <a:ext cx="2785680" cy="445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i="1" lang="ru-RU" sz="1000" spc="-1" strike="noStrike">
                <a:solidFill>
                  <a:schemeClr val="dk1"/>
                </a:solidFill>
                <a:latin typeface="Arial"/>
              </a:rPr>
              <a:t>В случае прорыва дамбы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население, попавшее в зоны (районы) затопления,  будет спасаться на крышах, верхних этажах домов и незатопленных участках местности. Снятие жителей и вывоз их в места сбора будет производиться спасательными командами на плавсредствах. Спасаться вплавь, особенно во время весеннего ледохода, опасно для жизни. Автотранспорт для вывоза населения подается к местам временных причалов. Отселяемое и эвакуированное население из зон (районов) затопления будет расселяться в соответствии с планом размещения в пригородной (безопасной) зоне.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  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В результате катастрофического  затопления (наводнения) остаются значительные разрушения жилого фонда и объектов жизнеобеспечения. Поэтому возвращение населения в места проживания возможно только после проведения значительного объема восстановительных работ, которые могут быть довольно продолжительными.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" name="Рисунок 11" descr="эвакуацияd.jpg"/>
          <p:cNvPicPr/>
          <p:nvPr/>
        </p:nvPicPr>
        <p:blipFill>
          <a:blip r:embed="rId1"/>
          <a:stretch/>
        </p:blipFill>
        <p:spPr>
          <a:xfrm>
            <a:off x="6876360" y="2853000"/>
            <a:ext cx="1746720" cy="1316160"/>
          </a:xfrm>
          <a:prstGeom prst="rect">
            <a:avLst/>
          </a:prstGeom>
          <a:ln w="0">
            <a:noFill/>
          </a:ln>
        </p:spPr>
      </p:pic>
      <p:pic>
        <p:nvPicPr>
          <p:cNvPr id="53" name="Рисунок 19" descr="эвако.jpg"/>
          <p:cNvPicPr/>
          <p:nvPr/>
        </p:nvPicPr>
        <p:blipFill>
          <a:blip r:embed="rId2"/>
          <a:stretch/>
        </p:blipFill>
        <p:spPr>
          <a:xfrm>
            <a:off x="285840" y="4429080"/>
            <a:ext cx="2488320" cy="16923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54" name="Таблица 20"/>
          <p:cNvGraphicFramePr/>
          <p:nvPr/>
        </p:nvGraphicFramePr>
        <p:xfrm>
          <a:off x="3357720" y="4929120"/>
          <a:ext cx="2571480" cy="1181520"/>
        </p:xfrm>
        <a:graphic>
          <a:graphicData uri="http://schemas.openxmlformats.org/drawingml/2006/table">
            <a:tbl>
              <a:tblPr/>
              <a:tblGrid>
                <a:gridCol w="1857240"/>
                <a:gridCol w="714240"/>
              </a:tblGrid>
              <a:tr h="3790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Arial"/>
                        </a:rPr>
                        <a:t>Единая дежурно-диспетчерская служба (ЕДДС)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ru-RU" sz="1000" spc="-1" strike="noStrike">
                          <a:solidFill>
                            <a:srgbClr val="c00000"/>
                          </a:solidFill>
                          <a:latin typeface="Arial"/>
                        </a:rPr>
                        <a:t>112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76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Arial"/>
                        </a:rPr>
                        <a:t>Пожарная охрана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ru-RU" sz="1000" spc="-1" strike="noStrike">
                          <a:solidFill>
                            <a:srgbClr val="c00000"/>
                          </a:solidFill>
                          <a:latin typeface="Arial"/>
                        </a:rPr>
                        <a:t>01 (101)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90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Arial"/>
                        </a:rPr>
                        <a:t>Скорая помощь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ru-RU" sz="1000" spc="-1" strike="noStrike">
                          <a:solidFill>
                            <a:srgbClr val="c00000"/>
                          </a:solidFill>
                          <a:latin typeface="Arial"/>
                        </a:rPr>
                        <a:t>03 (103)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5" name="Picture 24" descr=""/>
          <p:cNvPicPr/>
          <p:nvPr/>
        </p:nvPicPr>
        <p:blipFill>
          <a:blip r:embed="rId3"/>
          <a:stretch/>
        </p:blipFill>
        <p:spPr>
          <a:xfrm>
            <a:off x="4143240" y="4357800"/>
            <a:ext cx="571320" cy="449640"/>
          </a:xfrm>
          <a:prstGeom prst="rect">
            <a:avLst/>
          </a:prstGeom>
          <a:ln w="9525">
            <a:noFill/>
          </a:ln>
        </p:spPr>
      </p:pic>
      <p:sp>
        <p:nvSpPr>
          <p:cNvPr id="56" name="Прямоугольник 14"/>
          <p:cNvSpPr/>
          <p:nvPr/>
        </p:nvSpPr>
        <p:spPr>
          <a:xfrm>
            <a:off x="7329600" y="6309360"/>
            <a:ext cx="81972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  <a:spcAft>
                <a:spcPts val="1001"/>
              </a:spcAft>
            </a:pPr>
            <a:r>
              <a:rPr b="1" lang="ru-RU" sz="1200" spc="-1" strike="noStrike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г.Тюмень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Прямоугольник 17"/>
          <p:cNvSpPr/>
          <p:nvPr/>
        </p:nvSpPr>
        <p:spPr>
          <a:xfrm>
            <a:off x="6066000" y="5301360"/>
            <a:ext cx="30776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2">
                    <a:lumMod val="50000"/>
                  </a:schemeClr>
                </a:solidFill>
                <a:latin typeface="Arial"/>
              </a:rPr>
              <a:t>ЖИТЕЛЮ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2">
                    <a:lumMod val="50000"/>
                  </a:schemeClr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chemeClr val="accent2">
                    <a:lumMod val="50000"/>
                  </a:schemeClr>
                </a:solidFill>
                <a:latin typeface="Arial"/>
              </a:rPr>
              <a:t>ТЮМЕНСКОЙ ОБЛАСТИ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Прямоугольник 6"/>
          <p:cNvSpPr/>
          <p:nvPr/>
        </p:nvSpPr>
        <p:spPr>
          <a:xfrm>
            <a:off x="6215040" y="188640"/>
            <a:ext cx="2928600" cy="6397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900" spc="-1" strike="noStrike">
                <a:solidFill>
                  <a:srgbClr val="002060"/>
                </a:solidFill>
                <a:latin typeface="Calibri"/>
              </a:rPr>
              <a:t>Объединенный учебно-методический  центр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900" spc="-1" strike="noStrike">
                <a:solidFill>
                  <a:srgbClr val="002060"/>
                </a:solidFill>
                <a:latin typeface="Calibri"/>
              </a:rPr>
              <a:t>по ГО и ЧС Государственного  казенного учреждения Тюменской области «Тюменская областная служба экстренного реагирования»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11"/>
          <p:cNvSpPr/>
          <p:nvPr/>
        </p:nvSpPr>
        <p:spPr>
          <a:xfrm>
            <a:off x="178560" y="59400"/>
            <a:ext cx="2857320" cy="650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ff0000"/>
                </a:solidFill>
                <a:latin typeface="Arial"/>
              </a:rPr>
              <a:t>Эвакуация</a:t>
            </a:r>
            <a:r>
              <a:rPr b="1" lang="ru-RU" sz="1000" spc="-1" strike="noStrike">
                <a:solidFill>
                  <a:srgbClr val="ff0000"/>
                </a:solidFill>
                <a:latin typeface="Arial"/>
              </a:rPr>
              <a:t> </a:t>
            </a:r>
            <a:r>
              <a:rPr b="1" lang="ru-RU" sz="1000" spc="-1" strike="noStrike">
                <a:solidFill>
                  <a:schemeClr val="dk1"/>
                </a:solidFill>
                <a:latin typeface="Arial"/>
              </a:rPr>
              <a:t>–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это комплекс мероприятий по организованному вывозу (выводу) населения всеми видами имеющегося транспорта, а также пешим порядком из категорированных городов (в военное время) или зон ЧС (в мирное время)  и размещение его в заблаговременно подготовленных безопасных районах.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  </a:t>
            </a:r>
            <a:r>
              <a:rPr b="1" i="1" lang="ru-RU" sz="1000" spc="-1" strike="noStrike">
                <a:solidFill>
                  <a:srgbClr val="ff0000"/>
                </a:solidFill>
                <a:latin typeface="Arial"/>
              </a:rPr>
              <a:t>Рассредоточение</a:t>
            </a:r>
            <a:r>
              <a:rPr b="1" lang="ru-RU" sz="1000" spc="-1" strike="noStrike">
                <a:solidFill>
                  <a:schemeClr val="dk1"/>
                </a:solidFill>
                <a:latin typeface="Arial"/>
              </a:rPr>
              <a:t> 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– это организованный вывод из опасных зон и размещение на безопасной территории свободных от работы смен рабочих и служащих объектов экономики, продолжающих работу в военное время на территориях, отнесенных к группам по гражданской обороне.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000" spc="-1" strike="noStrike">
                <a:solidFill>
                  <a:srgbClr val="ff0000"/>
                </a:solidFill>
                <a:latin typeface="Arial"/>
              </a:rPr>
              <a:t>Принцип рассредоточения</a:t>
            </a:r>
            <a:r>
              <a:rPr b="0" i="1" lang="ru-RU" sz="1000" spc="-1" strike="noStrike">
                <a:solidFill>
                  <a:srgbClr val="ff0000"/>
                </a:solidFill>
                <a:latin typeface="Arial"/>
              </a:rPr>
              <a:t> 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– работать на предприятиях, расположенных в опасных зонах, отдыхать в безопасных местах – дает возможность одной из смен находиться вне воздействия поражающих факторов современных средств поражения.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  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Для непосредственного проведения рассредоточения и эвакуации населения в городах, на предприятиях, в учреждениях организуются сборные эвакуационные пункты (СЭПы). Сборные эвакопункты предназначены для сбора и регистрации эвакуируемого населения, формирования эвакуационных колонн и эшелонов, посадки на транспорт и отправки его в безопасные районы.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  </a:t>
            </a: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Получив распоряжение о начале эвакуации, руководитель организации сообщает об этом руководителям производственных подразделений, указывая также время прибытия на СЭП. Последние оповещают рабочих и служащих, а те членов своих семей. Неработающее население оповещается по месту жительства жилищными органами.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Box 7"/>
          <p:cNvSpPr/>
          <p:nvPr/>
        </p:nvSpPr>
        <p:spPr>
          <a:xfrm>
            <a:off x="6143760" y="357120"/>
            <a:ext cx="2642760" cy="301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TextBox 12"/>
          <p:cNvSpPr/>
          <p:nvPr/>
        </p:nvSpPr>
        <p:spPr>
          <a:xfrm>
            <a:off x="3143160" y="0"/>
            <a:ext cx="2999880" cy="665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32" strike="noStrike">
                <a:solidFill>
                  <a:srgbClr val="ff0000"/>
                </a:solidFill>
                <a:latin typeface="Arial"/>
              </a:rPr>
              <a:t>При подготовке к эвакуации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         </a:t>
            </a: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После получения распоряжения  на эвакуацию при следовании на СЭП  </a:t>
            </a:r>
            <a:r>
              <a:rPr b="1" lang="ru-RU" sz="1000" spc="-32" strike="noStrike">
                <a:solidFill>
                  <a:schemeClr val="dk1"/>
                </a:solidFill>
                <a:latin typeface="Arial"/>
              </a:rPr>
              <a:t>необходимо: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взять с собой паспорт, военный билет, документы об образовании, трудовую книжку или пенсионное удостоверение, свидетельство о браке и рождении детей, деньги, обувь, одежду, в том числе и теплые вещи независимо от времени года, постельное белье и туалетные принадлежности, медикаменты, индивидуальные средства защиты (если они есть), продукты питания (сухари, консервы и др.) на 2 – 3 дня, нож, спички, термос или бутылку с водой, но не более 50 кг общего веса;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продукты питания уложить в чемоданы, рюкзаки, сумки или завернуть в свертки, удобные для переноса и транспортировки;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к каждому месту прикрепить бирку с указанием фамилии и инициалов, адреса места жительства, конечного пункта эвакуации;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детям дошкольного возраста вложить в карман или пришить к одежде записки с указанием фамилии, имени, отчества и места жительства или работы родителей;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в квартире выключить все осветительные и нагревательные приборы, закрыть краны водопроводных и газовых сетей, окна и форточки;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на СЭП прибыть в точно назначенное время.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32" strike="noStrike">
                <a:solidFill>
                  <a:srgbClr val="ff0000"/>
                </a:solidFill>
                <a:latin typeface="Arial"/>
              </a:rPr>
              <a:t>       </a:t>
            </a:r>
            <a:r>
              <a:rPr b="1" lang="ru-RU" sz="1000" spc="-32" strike="noStrike">
                <a:solidFill>
                  <a:srgbClr val="ff0000"/>
                </a:solidFill>
                <a:latin typeface="Arial"/>
              </a:rPr>
              <a:t>По прибытии на СЭП: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Выполнить все указания администрации.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Пройти регистрацию, запомнить номер эшелона и номер вагона или номер пешей колонны, время отправления.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Лично познакомиться со старшим вагона или колонны.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Узнать место посадки на транспорт или построения пешей колонны или маршрут движения.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На посадку следовать организованно под руководством старшего по вагону, занимать места в отведенном вагоне.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indent="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00" spc="-32" strike="noStrike">
                <a:solidFill>
                  <a:schemeClr val="dk1"/>
                </a:solidFill>
                <a:latin typeface="Arial"/>
              </a:rPr>
              <a:t>При построении пеших колонн спокойно занять место в колонне по команде руководителя.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Box 15"/>
          <p:cNvSpPr/>
          <p:nvPr/>
        </p:nvSpPr>
        <p:spPr>
          <a:xfrm>
            <a:off x="6215040" y="181440"/>
            <a:ext cx="2785680" cy="650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just" defTabSz="914400">
              <a:lnSpc>
                <a:spcPct val="100000"/>
              </a:lnSpc>
            </a:pPr>
            <a:r>
              <a:rPr b="1" lang="ru-RU" sz="1000" spc="-21" strike="noStrike">
                <a:solidFill>
                  <a:schemeClr val="dk1"/>
                </a:solidFill>
                <a:latin typeface="Arial"/>
              </a:rPr>
              <a:t> </a:t>
            </a:r>
            <a:r>
              <a:rPr b="1" lang="ru-RU" sz="1000" spc="-21" strike="noStrike">
                <a:solidFill>
                  <a:srgbClr val="ff0000"/>
                </a:solidFill>
                <a:latin typeface="Arial"/>
              </a:rPr>
              <a:t>В случае аварии на химически опасном объекте (ХОО)</a:t>
            </a:r>
            <a:r>
              <a:rPr b="0" lang="ru-RU" sz="1000" spc="-21" strike="noStrike">
                <a:solidFill>
                  <a:srgbClr val="ff0000"/>
                </a:solidFill>
                <a:latin typeface="Arial"/>
              </a:rPr>
              <a:t> 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оповещение о производственной аварии с выбросом АХОВ осуществляет дежурный диспетчер ХОО.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      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В таком случае эвакуация проводится в экстремальных условиях в крайне ограниченные сроки без развертывания СЭПов. Для проведения эвакуации   создаются оперативные группы по выводу (вывозу) населения с включением в их состав подвижных групп охраны общественного порядка и администрации пунктов посадки (высадки) населения, а также центральные диспетчерские пункты подачи транспорта и приемные эвакуационные пункты за пределами зоны заражения.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     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На участках территории, попадающих в зону химического заражения,  с получением сигнала об аварии планируется </a:t>
            </a:r>
            <a:r>
              <a:rPr b="0" i="1" lang="ru-RU" sz="1000" spc="-21" strike="noStrike">
                <a:solidFill>
                  <a:schemeClr val="dk1"/>
                </a:solidFill>
                <a:latin typeface="Arial"/>
              </a:rPr>
              <a:t>самостоятельный выход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 населения из зоны заражения пешим порядком по заранее  намеченным кратчайшим путям.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     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Население, проживающее в непосредственной близости от ХОО, ввиду быстрого распространения облака АХОВ, как правило, </a:t>
            </a:r>
            <a:r>
              <a:rPr b="0" i="1" lang="ru-RU" sz="1000" spc="-21" strike="noStrike">
                <a:solidFill>
                  <a:schemeClr val="dk1"/>
                </a:solidFill>
                <a:latin typeface="Arial"/>
              </a:rPr>
              <a:t>не выводится из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 </a:t>
            </a:r>
            <a:r>
              <a:rPr b="0" i="1" lang="ru-RU" sz="1000" spc="-21" strike="noStrike">
                <a:solidFill>
                  <a:schemeClr val="dk1"/>
                </a:solidFill>
                <a:latin typeface="Arial"/>
              </a:rPr>
              <a:t>опасной зоны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, а </a:t>
            </a:r>
            <a:r>
              <a:rPr b="0" i="1" lang="ru-RU" sz="1000" spc="-21" strike="noStrike">
                <a:solidFill>
                  <a:schemeClr val="dk1"/>
                </a:solidFill>
                <a:latin typeface="Arial"/>
              </a:rPr>
              <a:t>укрывается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 в жилых и производственных зданиях и сооружениях с проведением герметизации помещений и с использованием средств индивидуальной защиты органов дыхания на верхних  или нижних этажах (в зависимости от характера распространения АХОВ).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     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Население размещается в зданиях общественного назначения, регистрация производится там же.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     </a:t>
            </a:r>
            <a:r>
              <a:rPr b="0" lang="ru-RU" sz="1000" spc="-21" strike="noStrike">
                <a:solidFill>
                  <a:schemeClr val="dk1"/>
                </a:solidFill>
                <a:latin typeface="Arial"/>
              </a:rPr>
              <a:t>В зависимости от масштабов аварии с выбросом АХОВ и их вида продолжительность пребывания эвакоконтингента  в районах его временного размещения может составить от нескольких часов до нескольких суток.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Application>LibreOffice/7.6.4.1$Windows_X86_64 LibreOffice_project/e19e193f88cd6c0525a17fb7a176ed8e6a3e2aa1</Application>
  <AppVersion>15.0000</AppVersion>
  <Words>1032</Words>
  <Paragraphs>83</Paragraphs>
  <Company>ОУМЦ по ГО и ЧС Тюменской области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2009-03-16T06:42:14Z</dcterms:created>
  <dc:creator>Людмила Николаевна Ерженкова</dc:creator>
  <dc:description/>
  <dc:language>ru-RU</dc:language>
  <cp:lastModifiedBy>комп</cp:lastModifiedBy>
  <dcterms:modified xsi:type="dcterms:W3CDTF">2022-03-17T06:02:12Z</dcterms:modified>
  <cp:revision>74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Экран (4:3)</vt:lpwstr>
  </property>
  <property fmtid="{D5CDD505-2E9C-101B-9397-08002B2CF9AE}" pid="4" name="Slides">
    <vt:i4>2</vt:i4>
  </property>
</Properties>
</file>